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90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89" r:id="rId13"/>
    <p:sldId id="265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287" autoAdjust="0"/>
  </p:normalViewPr>
  <p:slideViewPr>
    <p:cSldViewPr snapToGrid="0">
      <p:cViewPr>
        <p:scale>
          <a:sx n="41" d="100"/>
          <a:sy n="41" d="100"/>
        </p:scale>
        <p:origin x="16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0:59:44.421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3347 10040,'0'0'400,"0"0"82,0 0 332,0 0 48,4 6-132,9 16-74,-9-17-159,-2-3-65,0 0-359,1-1 0,-1 1-1,0-1 1,1 0 0,0 0 0,-1 0 0,1 0-1,0 0 1,-1 0 0,1-1 0,0 1 0,4-1 0,1 0 11,-1 0 0,1-1 0,0 0 0,10-2 0,0-2-3,-1-1 1,1 0 0,19-11-1,11-11 134,56-42 0,-55 35-66,-29 20-12,-1-2 0,0 0 0,30-38-1,-33 36-8,1 1-1,0 0 0,36-27 0,19-11 293,-70 55-410,0 0 1,0 0-1,0 0 1,1 0-1,-1 0 1,0 0-1,0 0 1,0 1-1,1-1 1,-1 1-1,0-1 1,3 1 0,-2 0 2,0 0 1,0-1-1,0 1 1,-1-1 0,1 0-1,5-2 1,2-2 7,-1-2-1,0 0 1,0 0 0,-1 0 0,1-1-1,12-16 1,-11 12 0,0 1-1,0 1 0,14-11 0,-15 13-6,0 0-1,-1-1 0,0 0 0,0 0 0,12-20 0,0 0 4,171-256 113,-160 245-108,-24 33-19,-1-1 1,0 0 0,0 0-1,5-11 1,8-18 14,-11 23-10,-1-1-1,0-1 0,8-25 1,30-227 120,-43 249-122,2 1 0,0 1 0,1-1 0,9-23 0,-9 27 0,-1 1-1,-1-1 0,-1 0 1,0 0-1,-1 0 1,0-20-1,-1 17 0,1 1 0,0 0 0,1 0 0,7-24 0,27-119 15,-19 72-8,-13 71-8,1 0 0,0-1 0,8-16 0,-6 16-2,-1 0 0,5-23 0,9-25 1,-7 18-3,-3 9 0,27-88 0,-33 114 0,1-1 0,0 1 0,12-21 0,1-2 0,26-48 0,-11 24 0,-14 25 1,2 1 0,2 1 0,1 1 0,1 1 0,2 1 0,40-34 0,-46 47-1,0 1 1,0 0-1,32-13 0,-48 25 0,8-6 0,0 1 0,-1-2 0,0 0 0,15-16 0,0 0 0,-16 15 0,-1 0 0,-1-1 0,0 0 0,11-21 0,-11 18 0,0 0 0,23-26 0,-28 36 0,1 1 0,-1 0 0,1 0 0,0 0 0,0 1 0,0 0 0,1 0 0,-1 0 0,1 1 0,0-1 0,-1 1 0,11-2 0,6 0 1,-8 2 1,1-1-1,-1-1 0,1 0 1,21-10-1,-15 3-1,-11 5 0,0 1 0,0 0 0,1 1 0,0 0 0,15-3 0,4 3 0,0 2 0,52 2 0,18-1 0,-74 0 2,0 2-1,44 7 0,-49-5 0,0-1 0,1 0 0,-1-2 0,38-3-1,-19-4 0,55-6 0,-83 13 0,0 0 0,0 0 0,0 1 0,0 1 0,0 0 0,13 4 0,-5 1 0,24 12 0,-31-13 0,1 1 0,0-2 0,1 0 0,24 5 0,-23-8 0,-5-1 0,0 0 0,0 1 0,-1 0 0,1 1 0,0 0 0,-1 1 0,1 0 0,-1 1 0,18 11 0,32 30 1,-28-21 1,0-1 0,67 37 0,-80-50 4,26 19-1,4 2 11,-29-19 15,25 19 1,6 4 22,93 37 54,-129-66-104,-1 0 0,0 2 0,-1-1 0,-1 1-1,1 1 1,-2 0 0,19 20 0,-16-15 0,0-1 0,1-1 0,20 14 0,-19-17-3,0 1 1,-1 1 0,0 0-1,-1 1 1,-1 1-1,0 0 1,-1 1 0,0 0-1,-1 1 1,-1 0 0,-1 0-1,0 1 1,7 21-1,-4-6 18,26 49 0,-14-33 7,1-2 15,55 79 0,-72-112-35,0 1 0,-1-1 0,7 21 0,10 18 8,-20-47-95,-1 0 0,2 0 1,-1-1-1,0 1 0,1-1 0,0 0 0,0-1 0,0 1 0,0-1 0,1 0 0,6 3 0,-2-1-1365,4 1-10832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1:00:27.85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1 177 11744,'0'0'728,"0"0"94,0 0 381,0 0 6,1-7-370,4-19-149,-4 25-645,-1 0-1,0-1 0,0 1 0,0 0 0,1 0 0,-1-1 1,0 1-1,1 0 0,0 0 0,-1 0 0,1-1 0,-1 1 1,1 0-1,0 0 0,1-1 0,1-1 69,-2 2-92,-1 0-1,1 0 0,0 0 1,-1 0-1,1 1 0,0-1 1,0 0-1,0 1 0,-1-1 1,1 0-1,0 1 0,0-1 1,0 1-1,0 0 0,0-1 1,0 1-1,0 0 0,0-1 1,0 1-1,0 0 0,1 0 0,1-1 44,10-1 40,0 1 0,0 0 0,-1 1 0,19 1 0,22 0 136,-14-7-68,0-1-1,0-2 0,-1-1 1,43-19-1,-29 11-19,-32 11-68,0 1-1,0 1 1,25-2-1,-37 6-51,0 0 0,-1 1 1,1 0-1,0 1 0,0 0 0,-1 0 0,1 0 1,-1 1-1,1 0 0,-1 1 0,14 6 0,6 8-2522,-1-1-10315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1:00:28.489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0 12912,'0'0'713,"0"0"-26,3 1-127,15 4-274,0 2 0,0 0 1,-1 1-1,0 0 1,0 2-1,-1 0 0,0 1 1,0 0-1,-2 1 1,21 21-1,-22-19-171,1 0-1,0-2 1,1 1-1,1-2 0,-1 0 1,32 16-1,4-6 73,-18-8-10,47 28-1,-71-36-149,0 1 1,0 0-1,-1 1 0,0 0 0,0 0 1,0 1-1,-1 0 0,0 0 0,8 14 0,-7-6 3,-1 0-1,-1 0 1,0 1-1,-1 0 0,-1 0 1,-1 0-1,0 0 1,-2 0-1,1 30 0,-5 17 66,-11 76 0,5-83 17,-2-2 0,-3 1 0,-1-2 0,-45 101 0,43-119-393,-2-1-1,-1-1 1,-2 0-1,-1-2 1,-1 0-1,-2-2 1,-58 52-1,64-65-12425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1:00:29.1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586 88 11928,'-3'-3'256,"-9"-12"264,1 1 392,0 1 0,-14-13 1,19 23-818,1 1-1,-1 0 1,1-1 0,-1 2-1,0-1 1,1 1 0,-1 0-1,0 0 1,0 0-1,0 1 1,-12 1 0,8 0-31,-1 1 0,1 0 0,0 1-1,-1 0 1,1 0 0,-16 9 0,-56 35 247,62-33-248,2 1-1,-1 0 0,2 1 0,0 1 0,1 1 0,1 0 1,1 1-1,0 0 0,1 2 0,2-1 0,0 1 0,-11 29 0,8-8 31,1-1 0,2 2-1,2-1 1,1 2 0,-2 75-1,10-86-22,1-1 0,2 0-1,1 0 1,1-1 0,12 38 0,61 149 307,-48-142-257,-13-31-48,2 5 69,24 47 1,-36-83-103,0-1 0,1 0-1,1-1 1,0 0 0,0 0 0,2-1 0,-1-1 0,17 14-1,26 8-2391,1-1-10021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2T01:07:38.2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2T01:07:39.17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0:59:46.40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0 9952,'0'0'264,"0"0"58,0 0 236,5 6 48,9 15-33,-1 1-1,21 45 1,-34-66-568,16 29 232,1-1-1,2-1 1,28 34-1,-29-38-101,-11-14-66,0 0 1,-2 1-1,1 0 0,-1 0 0,5 18 1,2 4 49,1-5 40,1 0 1,1-1-1,1 0 0,2-1 1,26 30-1,0-3 136,-26-29-83,1-2 1,34 32-1,105 70 273,-137-105-397,-1 1-1,0 1 1,19 27 0,-14-17 36,51 59 252,-70-83-325,1 0 1,-1 0-1,12 9 0,-11-11 14,-1 1 0,0-1-1,7 10 1,-9-11-26,-1-1 0,1 0-1,0 0 1,0 0 0,1 0 0,-1-1 0,0 1 0,1-1 0,-1 0 0,9 1-1,-2 2 61,2-1-37,0-1-1,0 1 1,0-2-1,0 0 1,0-1-1,1 0 1,-1-1-1,16-1 1,-25 0-51,0 0 0,0 0 0,0-1 0,-1 1 0,1-1 0,0 1 0,-1-1 0,1-1 0,4-2 0,-4 2 3,0 0-1,1 0 1,-1 1 0,1 0-1,8-3 1,35-8 86,-28 6-2542,-1 0-9713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0:59:51.61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0 813 11744,'6'-15'126,"-3"9"70,-1 0-1,1 0 1,0 0 0,0 0 0,5-6 0,-6 10-97,0 1 0,-1-1 0,1 0 0,0 1 0,0 0 0,0-1 0,0 1 0,0 0 0,0 0 0,0 0 0,0 0 0,0 0 0,0 1 0,1-1 0,-1 1 0,0-1 0,0 1 0,1 0 0,2 0 0,15 0 423,32-4 1,-44 3-474,0-1 0,-1 0 1,1 0-1,0-1 0,-1 0 0,1-1 0,6-3 1,7-8 43,-1 0 0,0-2 0,-2 0 0,32-37 0,-25 26 59,36-31 1,-49 48-107,-2 2 17,1 0 0,0 1 0,21-12 0,-29 18-44,-1 1 0,1-1 0,0 1 0,0 0 0,0 0 0,0 1 0,-1-1 0,1 0 0,0 1 0,0 0 0,0 0 0,0 0 0,0 0 0,0 0 0,0 0 0,0 1 0,0 0 0,0-1 0,0 1 0,0 0 0,0 0 0,4 4 0,27 18 212,-18-10-127,1-2 0,24 13 1,-37-21-83,0-1 0,1 0 1,-1-1-1,1 1 1,0-1-1,-1 0 1,1 0-1,0 0 0,0-1 1,-1 0-1,1 0 1,0 0-1,0 0 1,0-1-1,4-1 0,-6 1-12,-1 0-1,1 0 0,-1 1 1,1-1-1,-1 1 0,1-1 1,-1 1-1,1 0 0,0 0 1,-1 0-1,1 0 0,-1 0 1,1 1-1,0-1 0,-1 1 1,1-1-1,-1 1 0,1 0 1,-1 0-1,0 0 0,1 1 1,-1-1-1,0 0 0,0 1 1,0 0-1,0-1 0,0 1 1,0 0-1,2 4 0,29 42 102,-26-35-65,0-1 0,2 0 0,-1 0 0,2-1 0,-1 0 0,19 15-1,-22-22-22,0 1 0,0-1 0,0 1-1,-1 1 1,1-1 0,-1 1 0,-1 0 0,1 0-1,-1 1 1,0-1 0,-1 1 0,4 8-1,23 85 100,5 12-2,-15-62 0,3-2 0,47 77 0,-14-51-9,-35-48-62,19 32-1,11 18 28,-34-53-50,0 2 0,-2 0 0,-1 1 0,12 30 0,-1 20 36,-17-48-31,2 0-1,0-1 1,2 0-1,26 45 1,20 24 43,6 8 7,-55-89-42,15 31 0,-4-7 1,5 12 36,23 68-1,-42-104-58,23 44 71,-28-58-79,1 1-1,-1 0 0,1-1 1,0 1-1,0-1 1,-1 0-1,1 1 0,0-1 1,0 0-1,0 0 0,4 1 1,25 7 42,-27-8-44,1 0 0,0 0 0,-1 0 0,1 0-1,-1 1 1,1 0 0,-1 0 0,0 0 0,0 0-1,0 1 1,0 0 0,0 0 0,0 0 0,-1 0-1,1 0 1,-1 1 0,0-1 0,0 1 0,3 5-1,-3-4 0,1 0 0,0 0 0,0-1 0,1 1 0,-1-1 0,1 0 0,7 4 0,-10-6-2,1-1 0,-1 1 0,1-1 0,0 0 0,-1 0 0,1 0 0,0 0 0,0 0 0,0-1 0,-1 1-1,1-1 1,0 0 0,0 0 0,0 0 0,0 0 0,0 0 0,5-2 0,2-1 6,-5 1-3,0 0-1,0 1 1,0-1-1,1 1 1,-1 0-1,0 1 0,0-1 1,1 1-1,-1 0 1,10 2-1,-8-1 2,0 1-1,0 0 0,0 0 0,-1 0 0,1 1 1,-1 0-1,1 1 0,-1-1 0,0 1 1,0 0-1,8 8 0,-11-9-2,1 0 1,-1 0-1,1-1 1,0 1-1,-1-1 0,1 0 1,0 0-1,1-1 1,-1 1-1,0-1 1,0 0-1,1 0 0,-1 0 1,0-1-1,1 0 1,4 1-1,18 1 18,-24-1-21,0 0 1,0 0 0,0 0-1,0 1 1,0-1 0,0 0 0,-1 1-1,1 0 1,0 0 0,2 2-1,26 27 17,-11-11-6,-16-16-10,0-1 0,0 0 0,0 0-1,1 0 1,0 0 0,-1-1 0,1 1 0,0-1 0,0-1-1,8 3 1,-10-4 0,1 1 0,-1-1-1,0 0 1,1 0 0,-1 0-1,1 0 1,-1-1 0,1 1 0,-1-1-1,1 0 1,-1 0 0,0 0-1,0-1 1,0 1 0,0-1 0,0 0-1,4-2 1,2-3 2,-8 5-3,1 0 0,-1 1 0,1-1 0,0 1 0,-1-1 0,1 1 0,0 0 0,0 0-1,0 0 1,0 0 0,0 0 0,0 0 0,1 1 0,-1-1 0,0 0 0,0 1 0,1 0-1,2 0 1,15 5 18,-10-2-5,0-1-1,17 3 1,-24-5-13,0 0 0,-1 0 0,1 0 0,0 0 0,-1-1 1,1 1-1,0-1 0,-1 1 0,1-1 0,-1 0 0,1 0 0,-1 0 0,1 0 0,-1-1 1,3-1-1,2-3 3,0-1 1,0 0 0,9-13-1,-12 15-2,0-1 0,1 0-1,-1 1 1,1 0 0,1 0-1,-1 1 1,1-1 0,6-3-1,-4 4 3,1 0-1,0 1 0,1 0 0,-1 0 0,0 1 1,1 0-1,14 0 0,3 1 15,36 3 0,-44-2-5,1-1 0,-1 0 0,1-2 0,18-5 0,-21 5-2,-10 1-6,-1 0-1,1 0 1,0-1 0,-1 0 0,0 0 0,1 0 0,7-7 0,20-10 27,-31 19-30,-1 1 0,1-1 0,-1 1 1,1 0-1,-1 0 0,1 0 1,0 0-1,-1 0 0,1 0 0,-1 1 1,1-1-1,-1 1 0,1-1 0,-1 1 1,1 0-1,3 2 0,14 4 14,-15-6-14,0-1 1,-1 0 0,1 0 0,-1 0 0,1-1 0,-1 0 0,7-1-1,-7 0 1,1 2-1,-1-1 0,0 0 0,0 1 0,0-1 1,0 1-1,1 0 0,-1 1 0,6 0 0,0 2 4,-1-1-1,0-1 1,1 1 0,-1-2-1,1 1 1,0-1-1,11-2 1,-15 1-5,1 0 0,-1-1 1,0 0-1,0 0 0,0-1 1,0 1-1,0-1 0,0 0 0,-1-1 1,1 1-1,6-7 0,-7 6 0,0 1 0,1 0-1,-1 0 1,1 0 0,-1 1-1,1-1 1,0 2 0,0-1-1,0 1 1,0-1 0,0 2-1,8-1 1,-3-1 0,0 1 0,0-1 1,10-4-1,1-4 3,-1-1-1,0-1 1,-1 0 0,23-20-1,-29 22-2,-5 4 0,21-15 8,-2-1-1,0-1 1,-1-1-1,24-29 1,-28 26 9,-13 17 0,-1-1-1,-1-1 1,14-20-1,14-48 37,-22 47-10,28-47 0,-39 74-35,1-1 0,-1 0-1,-1 0 1,5-15 0,-6 16 0,1 0 0,-1 0 0,2 0-1,-1 0 1,1 0 0,0 0 0,5-7 0,-3 5-2,0 1-1,0-1 1,-1 1-1,0-1 0,-1 0 1,5-14-1,8-54 35,1 2 0,1 9-6,-12 38-13,2 0 0,1 1 0,20-43 0,-20 48-16,0 0 0,-1-1 0,-2 0 0,9-45 0,-9 36-1,15-45 0,39-67 13,-56 133-17,0 0 0,-1 0 0,4-20 0,4-11 3,5-7-2,20-66 11,-19 45-6,-6 29-1,7-57 1,-16 89-7,0-1 1,1 0 0,0 1-1,0 0 1,1 0-1,0 0 1,1 0-1,-1 1 1,12-14-1,6-11 3,54-101 12,-67 115-11,11-28-1,6-12 9,-17 44-13,-5 10 0,0 1 0,0 0 0,0 0 0,1 0 0,-1 0 0,9-3 0,2-1 0,-12 4 0,0 1 0,0 0 0,0-1 0,0 0 0,-1 1 0,1-1 0,-1 0 0,1-1 0,-1 1 0,3-6 0,-2 3 0,8-7 0,-10 13 0,0-1 0,1 0 0,-1 1 0,1-1 0,-1 1 0,1-1 0,-1 1 0,1 0 0,-1 0 0,3 0 0,6 0 0,-1 0 0,1 1 0,-1 0 0,1 1 0,-1 0 0,0 0 0,18 7 0,-22-6 0,0-1 0,-1 1 0,1 0 0,0 1 0,-1-1 0,0 1 0,0-1 0,0 1 0,0 0 0,-1 1 0,0-1 0,0 1 0,0-1 0,0 1 0,3 8 0,4 17 0,-1 1 0,-1 0 0,4 37 0,9 39 0,-12-69 0,-2-1 0,-2 2 0,-1-1 0,-1 1 0,-3-1 0,-1 1 0,-9 56 0,-14 105 0,9-62 0,6 6 0,1-5 0,2-53 0,6 91 0,1-72 0,21 268 0,-18-328 0,2-1 0,3 0 0,23 75 0,-22-92 0,1-1 0,1-1 0,1 0 0,1-1 0,1 0 0,1-1 0,22 24 0,-4-6 0,-19-24 0,0 1 0,0-2 0,29 23 0,36 17 0,56 44 0,-127-93 0,0-1 0,0-1 0,18 9 0,-18-10 0,0 0 0,-1 1 0,1 0 0,-1 0 0,9 9 0,6 8 0,1-1 0,1 0 0,1-2 0,28 16 0,-50-32 1,1-1 0,0 0 0,0 0-1,1-1 1,-1 1 0,0-1 0,0 0 0,1-1-1,-1 1 1,0-1 0,1 0 0,-1-1 0,1 1-1,-1-1 1,0 0 0,7-2 0,1-1 4,0-2 0,-1 0 1,1 0-1,22-16 0,-29 19-2,1-1 0,-1 1 0,0 1 0,1 0 0,0 0-1,0 0 1,0 0 0,-1 1 0,1 0 0,0 1 0,1 0-1,9 0 1,10 3 15,49 11 0,-55-10-11,-6-1 2,5 2 5,-1-2 0,1 0-1,21 0 1,-26-3-5,-1-1 0,1-1 1,-1 0-1,0-1 0,16-5 0,-18 5-1,0 0 1,0 1-1,0 0 1,0 1-1,0 1 1,0 0-1,19 2 1,3 4 14,45 12 1,-69-15-21,-1-1 1,1 0-1,0-1 1,12 1 0,-17-2-3,0-1 1,-1 1-1,1-1 1,0 0 0,-1 0-1,1 0 1,0-1 0,-1 0-1,0 0 1,1 0-1,4-3 1,5-6-536,0 0 1,-1-1 0,18-21-1,-27 29-289,33-36-14042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0:59:57.2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11744,'0'0'0,"0"0"-40,0 0 8,0 0-8248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1:00:03.5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1654 10584,'8'0'273,"1"0"-265,3 0 289,0 0 1,15-3 0,-23 2-196,0 1 0,0-1 0,0-1 1,0 1-1,-1 0 0,1-1 0,0 0 0,0 0 0,-1 0 0,0 0 0,6-5 1,-4 1 14,1-1 0,-1 1 0,-1-1 0,1 0 0,-1-1 0,0 1 0,4-13 1,11-20 225,2 5 9,-15 30-208,-3 4-125,0 0 1,0 0-1,1 0 1,-1 0-1,0 0 1,0 1 0,0 0-1,1-1 1,-1 1-1,0 0 1,1 1 0,-1-1-1,0 1 1,0-1-1,6 3 1,-5-2-2,1 0 0,-1 0 0,1-1 1,-1 0-1,1 1 0,0-2 0,-1 1 0,1 0 1,-1-1-1,1 0 0,-1 0 0,1 0 0,-1-1 0,1 1 1,6-5-1,1-1 45,0-1 0,-1 0 0,19-19 0,-9 8 49,-7 9-41,0 1 1,1 0 0,0 1 0,1 1 0,20-8 0,-12 6 11,7-3 79,0 2-1,1 1 0,0 1 0,1 2 1,39-3-1,-63 9-101,-1 0-1,1 1 1,0-1 0,-1 2-1,1-1 1,15 6 0,47 22 404,-48-18-342,2-4 26,-20-6-119,-1 0 0,0 0 0,0 1 0,0-1 0,0 1 0,0 0 0,0 0 0,-1 0 0,1 0 0,5 5 0,-6-4-6,0 0-1,0-1 1,1 0 0,-1 1 0,1-1 0,-1 0 0,1-1 0,0 1-1,0-1 1,0 0 0,0 1 0,0-2 0,0 1 0,6 0-1,14 0 57,-16-1-46,-1 1 0,1-1 0,0-1 0,0 0 0,-1 0 0,1 0 0,8-3 0,24-9 41,0 2 0,1 2 1,0 2-1,1 1 0,-1 2 0,1 2 0,74 6 0,112 7 238,-222-12-301,0 1 0,0 1-1,0-1 1,0 1-1,0 0 1,-1 0 0,1 0-1,0 1 1,0 0-1,-1 0 1,0 1-1,1 0 1,-1 0 0,0 0-1,0 0 1,0 1-1,7 7 1,-8-6-2,1-1 1,0 1-1,1-1 1,-1 0-1,1 0 1,-1 0-1,1-1 1,0 0-1,1 0 0,-1 0 1,11 2-1,-5-2 37,0 2-1,18 8 1,-8-3-5,-11-4-25,0 0 1,-1 1-1,0 0 0,0 1 1,-1 0-1,0 1 1,0 0-1,12 16 1,-14-15-7,2 0 0,0-1 0,0 0 0,0 0 0,1-1 1,1 0-1,16 9 0,-13-10 5,0 0-1,0 1 1,18 14-1,-26-17-9,-1 0 0,0 0 0,0 0 0,-1 0 0,1 1 0,-1 0 0,-1 0 0,1 0 0,-1 0 0,3 8 0,7 19 15,-8-15-5,2 0-1,0-1 0,1 0 0,1-1 0,20 29 1,-5-13 12,-15-19-15,1 0 0,1-1 0,0 0-1,21 18 1,-19-21-3,0 1 0,-1 0 0,0 1 0,-1 0 0,0 1 0,0 0 0,10 17 0,36 75 55,-53-95-57,1 0 0,1 0 1,0-1-1,0 1 0,12 11 0,42 34 35,-39-36-21,31 33 0,-27-19-8,-1 1 0,-1 1 0,-2 1 0,18 41 0,-29-52 4,8 27 0,-12-29 3,18 37 0,-18-47-10,-3-7-3,0 0 0,-1 0-1,1 0 1,-1 1 0,0-1 0,-1 1 0,1 0 0,-1-1-1,1 12 1,2 83 73,-4-92-63,1 0 0,0-1-1,3 13 1,-2-12-1,-1-1-1,1 1 1,-1 13 0,-1-7-2,0-11 2,0-3 0,0 2 0,0 6-1,0-6-4,0-2 3,0-2 2,-1-7-8,0 0 0,-1 0 0,0 0 0,0 0 1,-1 1-1,-5-13 0,-6-14 1,-35-152 31,33 130-17,2 0 1,-6-72-1,12 89-16,-2 2-1,-1-1 0,-33-72 0,19 51-7,15 27 1,1 0 0,1 0 0,-5-58 0,8 53 0,-1 1 0,-14-49 0,8 55 0,-21-40 0,21 49 1,1-1-1,1 0 0,-13-48 1,12 5 2,-4-69 0,14 115 0,2 1-1,3-25 1,1-20 4,-4 55-5,0-1-1,1 0 1,0 1 0,0-1-1,1 1 1,1 0-1,-1 0 1,1 0 0,8-12-1,9-23 0,-5 5-1,33-74 0,-42 100 0,1 0 0,0 0 0,0 1 0,2 0 0,0 0 0,11-10 0,-11 14 0,1 1 0,0 0 0,0 1 0,0 0 0,1 1 0,17-5 0,10-6 0,3-2 0,1 1 0,1 2 0,0 2-1,49-7 1,-60 15-3,-1-1-1,0-2 1,43-17 0,-74 25 3,20-9-3,29-8 0,-43 15 2,1 1 1,-1-1 0,1 2-1,-1-1 1,1 1-1,0 0 1,13 2-1,134 24-5,-140-24 4,0 0 1,1-2 0,-1 1-1,1-2 1,20-3 0,77-20-1,-77 15 2,0 1 0,49-3 0,-66 10 0,1 2 0,-1 0 0,0 1 0,37 9 0,74 33 0,-114-39 0,1-1 0,-1-1 0,1 0 0,0-1 0,30-1 0,-3 1 0,-30-2 0,-1 0 0,1-1 0,0-1 0,-1 0 0,1-1 0,-1 0 0,0-1 0,0-1 0,0 0 0,21-12 0,-14 8 1,0 2-1,1 0 0,0 1 0,0 1 0,0 1 0,38-2 1,-16 0 5,-2-2 0,67-22 1,-88 24-4,-10 3 0,0-1-1,1 0 0,-2 0 0,1-1 1,0 0-1,-1-1 0,0 0 0,0 0 1,13-14-1,-14 12 0,0 0 1,1 0-1,15-9 0,-21 15 0,1 0-1,-1 0 1,1 1 0,-1-1-1,1 1 1,0 0 0,0 0-1,0 0 1,0 1-1,0-1 1,0 1 0,0 0-1,0 0 1,4 1-1,113 12 47,-82-9-39,-26-3-5,-1 1-1,1-1 1,0-1 0,0-1 0,0 0 0,0 0-1,0-1 1,-1-1 0,16-5 0,-25 7-3,19-7 10,28-7 0,-40 13-7,1 0 0,-1 1 0,0 0 0,1 1 0,17 2 0,255 41 30,-258-40-27,1-1-1,-1-2 1,1 0 0,46-7-1,16 0 25,-24 8 10,75 11 0,-97-7-25,9-2 12,0-1 1,1-3 0,-1-2 0,51-10 0,-95 12-21,-1 0 1,0-1-1,0 0 1,0 0-1,0 0 1,0 0-1,0-1 1,-1 0-1,1-1 0,6-4 1,-6 4 0,-1 1 0,1-1 0,0 2 0,0-1 0,0 1 0,0 0 0,0 0 0,1 0 0,-1 1 0,11-1 0,7 1 26,38 3 0,-13 0 11,-43-2-43,25 0 17,1 0 0,0 3-1,40 7 1,98 30 52,-126-28-53,1-3 1,-1-1-1,1-2 0,48-1 0,-88-5-13,0 0 1,0 1-1,0-1 0,0 1 0,0 0 0,0 0 1,0 1-1,0 0 0,0 0 0,0 0 0,-1 0 1,1 1-1,7 5 0,-8-2 5,13 36 26,-11-28-27,0 0 0,-1 0 0,0 0 0,2 16 1,-4-8-1,-1 0 0,-2 1 0,0-1 0,-1 0 1,-7 35-1,-11 98 18,8-54-15,7-69-5,-1 58 0,5-52 10,-1 0-1,-2-1 1,-2 1 0,-13 50-1,-56 256 63,70-316-70,2 0 0,1 38 0,0 4 16,0-62-22,-1-1 0,0 0 0,0 0 0,-1 0 0,0 0 0,0 0 0,-1-1 0,1 1 0,-2-1 0,1 0 0,-6 6 0,-14 23 4,24-35-8,-9 16 4,0-1 0,1 2-1,0-1 1,1 1-1,1 0 1,-7 35 0,11-42-2,0 0 0,-1 1 0,-1-1 0,-6 15 0,-6 16 2,5-9-4,-28 56 0,13-34 0,23-44 0,0 0 0,0-1 0,1 1 0,-2 17 0,4-9 0,0-2 0,0-16 0,0 0 0,0 0 0,0 0 0,0 0 0,0 0 0,0 0 0,1 0 0,-1 0 0,0 0 0,0 0 0,0 0 0,0 0 0,0 0 0,0 0 0,0 0 0,1 0 0,-1 0 0,0 0 0,0 0 0,0 0 0,0 0 0,0 0 0,0 0 0,0 0 0,1 0 0,-1 0 0,0 0 0,0 0 0,0 0 0,0 0 0,0 0 0,0 0 0,0 1 0,0-1 0,0 0 0,0 0 0,1 0 0,-1 0 0,0 0 0,0 0 0,0 0 0,0 0 0,0 1 0,4-12 0,15-68 0,55-158 0,-71 222 0,0-1 0,2-25 0,-4 26 0,1-1 0,1 1 0,6-24 0,1 15-1,2-1-1,1 1 1,21-31-1,-18 32 0,-2-1-1,0 0 1,14-39-1,15-85-20,-25 84 13,13-89-20,-14 55 13,-10 74 12,1 1-1,0 0 1,2 0-1,23-38 1,-23 42 0,65-142-14,-40 80 6,16-49-8,2-5 4,-36 96 14,47-90-13,4 7 9,-19 31 7,-46 88 0,-1-1 0,1 0-1,0 0 1,0 1-1,1 0 1,-1-1 0,1 1-1,-1 1 1,1-1 0,0 0-1,0 1 1,8-3 0,4-1-3,-1 0 0,22-3 0,7-3-1,-31 7 2,0-1 0,-1-1 0,0 0 0,0-1 1,0 0-1,-1 0 0,13-15 0,-14 14 0,1-1 0,0 2 1,0-1-1,1 2 0,0-1 0,0 2 0,14-7 1,-14 9 0,-4 1 1,1 0 0,0 0 0,-1 1-1,1 0 1,0 0 0,15 0 0,-5 3-2,1-1 1,0-1-1,0-1 0,-1 0 0,1-2 0,-1 0 0,29-11 1,-28 7-3,94-35-2,-98 39 6,-1 0 0,0 1 0,1 1 0,0 0 0,27 1 0,18 5 1,62 1-2,-98-5 3,-1-1-1,0-2 1,25-5 0,13-5 4,90-24 29,-144 34-32,0 0 0,1 1 1,-1 1-1,1-1 0,-1 2 0,1-1 0,-1 1 0,1 0 0,0 1 0,-1 0 0,1 0 1,-1 1-1,1 0 0,9 4 0,149 70 26,-124-54-18,0-1-1,1-3 0,64 19 1,14-13-2,18 5-1,-112-21-7,0 1 0,51 24 0,-36-12 5,-1-3 0,2-1 0,0-2 0,84 16 0,-107-28-3,0-2 0,1 0 0,-1-2 0,1 0 0,-1-1 0,32-8-1,20-1 4,-62 10-5,-1 1 0,1 0 0,-1 1 0,0 0 0,0 1 1,1 0-1,-1 0 0,0 1 0,14 7 0,11 6 5,40 25-1,-22-11-5,-33-20 0,0-1 0,1-1 0,0-1 0,0-1 0,1-1 0,-1-1 0,1 0 0,31-1 0,-26-3 0,1-3 0,47-9 0,-47 7 0,1 0 0,38 0 0,-50 6 1,0 1 0,0 0 0,0 2 0,23 7 0,-27-6 2,0-2 0,1 1 0,-1-2 0,1 1 0,-1-2 0,1 0 0,0-1 0,17-1 0,-6-4 5,39-14 0,-16 5 0,-41 12-6,1 1 1,-1-1-1,1 2 0,0-1 0,0 1 0,-1 0 0,1 1 0,0 0 0,-1 0 1,11 3-1,5 4 4,0 0 0,21 12 0,-26-11 0,0-1 0,0-1-1,0-1 1,22 5 0,-21-9-1,0 0 0,0-1-1,-1-1 1,23-3 0,-30 2 1,0-1 1,0 0-1,0 0 0,-1-1 0,1-1 0,-1 0 1,0 0-1,13-8 0,-20 11-2,-1 1 1,1-1-1,-1 1 0,1-1 1,0 1-1,-1 0 0,1 0 1,-1 0-1,1 0 0,4 2 1,-7-2-5,3 0 11,0 0 2,3-1-5,1 1 0,-1-1 0,1 0 0,-1-1 0,1 1 0,-1-1 0,0-1 0,1 1 0,-1-1 0,0 0 0,-1 0 0,11-8 0,-13 8 3,0 1 2,0 0-9,-1 0 1,1 1-1,0-1 0,0 1 1,0 0-1,0 0 0,0 0 1,1 0-1,-1 0 0,0 1 1,0-1-1,1 1 1,-1 0-1,4 0 0,0 1 0,1 1-1,-1-1 0,1 1 1,-1 0-1,0 1 1,0 0-1,0 0 0,0 1 1,0-1-1,9 8 1,7 4 0,-16-10-3,-1 1 0,0-1 1,0 2-1,0-1 0,-1 0 1,0 1-1,0 0 1,0 0-1,4 13 0,11 12 2,18 25 2,56 90 6,-26-31 0,98 127 0,-163-238-10,0 1 0,0-1 0,0 1-1,0 0 1,-1 0 0,0 0 0,2 11-1,5 15 4,81 172 20,-76-177-19,-7-15-3,-1 1 0,0 0 1,0 1-1,-2 0 0,0 0 1,0 0-1,2 19 1,6 51 7,-6-52-5,2 43 1,-8-60-2,2-1 0,0 1 0,0 0 1,2-1-1,0 1 0,0-1 0,8 16 0,-11-28 4,-1 0 2,0 93 163,0-93-162,0 1 2,1 13-156,1-7-2718,1 5-12325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1:00:22.7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88 36 9776,'0'0'209,"0"0"103,0 0 391,3-6 106,10-16 38,-10 17-33,-3 5-164,-1-1-600,0 1 0,1 0 1,-1-1-1,0 1 1,1 0-1,-1 0 1,0 0-1,0 0 0,1 0 1,-1 0-1,0 0 1,0 0-1,1 0 1,-1 0-1,0 0 0,0 0 1,-1 1 76,1 0-89,-1 0 1,1 1-1,0-1 1,0 1 0,0-1-1,0 1 1,0-1 0,1 1-1,-1 0 1,0-1 0,1 1-1,-1 0 1,1 0 0,-1 2-1,-1 5 80,-9 27 221,5-19-204,0 0 1,2-1-1,0 1 1,1 1 0,1-1-1,0 18 1,7 117 650,0 104 140,-7-211-757,-2 1 0,-1-1 0,-19 68 0,21-101-597,0-1 1,0 0-1,2 1 1,-2 21-1,3 1-11495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1:00:23.35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1 112 6552,'2'-9'149,"1"0"-1,1 0 1,0 0 0,0 1 0,1-1-1,6-9 1,-9 15-93,0 0-1,0 0 1,1 0-1,-1 0 1,1 1-1,-1-1 1,1 1-1,0 0 1,0 0-1,0 0 1,0 0 0,0 0-1,0 1 1,0-1-1,1 1 1,-1 0-1,0 0 1,1 0-1,4 0 1,-3 5 248,-2 0-96,-1 0 1,1 0 0,1 0 0,-1 0 0,0-1-1,1 1 1,0-1 0,0 0 0,0 0-1,0 0 1,6 2 0,2 0 73,1 0 0,0-1 1,0 0-1,1-1 0,-1-1 0,1 0 0,-1-1 1,16-1-1,-12 0-30,-1 1 0,1 0 0,-1 1 0,0 1 0,0 0 0,0 1 0,0 1 0,0 1 0,-1 0 0,20 11 0,-27-12-128,1-1 0,0 0 0,0 0 1,0-1-1,0 0 0,1 0 0,-1-1 0,1-1 0,-1 1 1,1-1-1,0-1 0,-1 0 0,1 0 0,16-4 0,57-12-2018,-43 6-9635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1:00:23.97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13896,'57'114'-456,"-45"-93"538,1-1 0,2 0 0,19 22 0,-13-22 305,1-1 0,0-1 1,1-1-1,34 19 1,18 12 594,-64-40-855,0 1 0,0 1 0,-1 0 0,0 0 0,0 1-1,-2 0 1,1 1 0,-1-1 0,-1 2 0,0-1-1,-1 1 1,8 25 0,-6-13-14,-2 1 0,-1 0 0,-2 1 0,0-1 0,-2 51 0,-2-33-9,-2 0 0,-2 0 0,-13 58 0,14-87-81,0 0 0,-1 0 0,-1-1 0,0 0 0,-1 0 0,-1 0 0,0-1 0,-1 0 1,0-1-1,-1 0 0,0 0 0,-1-1 0,-15 12 0,-13 3-391,-1-2 0,-1-1 0,-44 16 1,72-33-372,-25 11-11332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2T01:00:24.5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753 0 11208,'-3'3'73,"-15"14"186,0 2-1,1 0 1,-21 30-1,25-32-89,-49 73 641,-54 103 0,43-66 124,-9 25-62,3-4-247,52-102-469,-11 15 130,-43 98 0,61-111-149,3 1-1,1 0 0,-15 91 1,30-124-111,-1-1 1,2 0 0,0 0-1,1 1 1,0-1-1,1 0 1,1 0 0,1 0-1,0 0 1,0-1-1,2 0 1,0 0 0,0 0-1,1 0 1,1-1-1,0 0 1,1-1 0,1 0-1,0 0 1,15 14-1,1-3 68,0-1 0,1-2 1,54 31-1,-25-22-1266,68 26 1,-29-18-10086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9AB2E-E6C1-4E18-AD52-B03D3465CAA3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FC528-4783-48C1-BB18-94EBCBBE7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58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Exists a voltage difference across cell membrane and depolarization leads to a spike</a:t>
            </a:r>
          </a:p>
          <a:p>
            <a:r>
              <a:rPr lang="en-US" dirty="0"/>
              <a:t>EPSPs are represented most in LFP</a:t>
            </a:r>
          </a:p>
          <a:p>
            <a:r>
              <a:rPr lang="en-US" dirty="0"/>
              <a:t>APs are NOT what’s being measured by EEG. This is NOT single cell recording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C528-4783-48C1-BB18-94EBCBBE71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8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get rid of stuff like this with a filter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C528-4783-48C1-BB18-94EBCBBE71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9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 is linked via the post-synaptic potential to the LFP</a:t>
            </a:r>
          </a:p>
          <a:p>
            <a:r>
              <a:rPr lang="en-US" dirty="0"/>
              <a:t>When AP arrives at apical dendrite, positive ions Na and Ca flow into the cell</a:t>
            </a:r>
          </a:p>
          <a:p>
            <a:r>
              <a:rPr lang="en-US" dirty="0"/>
              <a:t>	Causes a local current ‘sink’ outside of the cell because it has become more negatively charged</a:t>
            </a:r>
          </a:p>
          <a:p>
            <a:r>
              <a:rPr lang="en-US" dirty="0"/>
              <a:t>	sink (- polarity current) is balanced by an extracellular ‘source’</a:t>
            </a:r>
          </a:p>
          <a:p>
            <a:r>
              <a:rPr lang="en-US" dirty="0"/>
              <a:t>		typically propagates down the axon of the neuron</a:t>
            </a:r>
          </a:p>
          <a:p>
            <a:r>
              <a:rPr lang="en-US" dirty="0"/>
              <a:t>Relative location of source and sink creates a dipole or higher order n-pole</a:t>
            </a:r>
          </a:p>
          <a:p>
            <a:r>
              <a:rPr lang="en-US" dirty="0"/>
              <a:t>Dipole is oriented in a certain way which is partially dictated by neuronal shape because the source propagates down the axon</a:t>
            </a:r>
          </a:p>
          <a:p>
            <a:r>
              <a:rPr lang="en-US" dirty="0"/>
              <a:t>	Pyramidal neurons create large dipoles and make up a substantial portion of the LFP</a:t>
            </a:r>
          </a:p>
          <a:p>
            <a:r>
              <a:rPr lang="en-US" dirty="0"/>
              <a:t>Dipole is the fundamental quantity of electricity that is measurable</a:t>
            </a:r>
          </a:p>
          <a:p>
            <a:r>
              <a:rPr lang="en-US" dirty="0"/>
              <a:t>EPSPs contribute more </a:t>
            </a:r>
            <a:r>
              <a:rPr lang="en-US" dirty="0" err="1"/>
              <a:t>bc</a:t>
            </a:r>
            <a:r>
              <a:rPr lang="en-US" dirty="0"/>
              <a:t> initial current sink from + ions entering </a:t>
            </a:r>
            <a:r>
              <a:rPr lang="en-US" dirty="0" err="1"/>
              <a:t>postsyn</a:t>
            </a:r>
            <a:r>
              <a:rPr lang="en-US" dirty="0"/>
              <a:t> cell; </a:t>
            </a:r>
            <a:r>
              <a:rPr lang="en-US" dirty="0" err="1"/>
              <a:t>presyn</a:t>
            </a:r>
            <a:r>
              <a:rPr lang="en-US" dirty="0"/>
              <a:t> terminal and </a:t>
            </a:r>
            <a:r>
              <a:rPr lang="en-US" dirty="0" err="1"/>
              <a:t>postsyn</a:t>
            </a:r>
            <a:r>
              <a:rPr lang="en-US" dirty="0"/>
              <a:t> cell are positively charged which produces an additional current sink on the outside</a:t>
            </a:r>
          </a:p>
          <a:p>
            <a:r>
              <a:rPr lang="en-US" dirty="0"/>
              <a:t>LFP in sum is superposition of all ionic processes</a:t>
            </a:r>
          </a:p>
          <a:p>
            <a:r>
              <a:rPr lang="en-US" dirty="0"/>
              <a:t>Travels via volume conduction and diminishes exponentially </a:t>
            </a:r>
          </a:p>
          <a:p>
            <a:r>
              <a:rPr lang="en-US" dirty="0"/>
              <a:t>When doing scalp recordings, the signal will emerge from the noise through repetition. This is what an ERP is.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C528-4783-48C1-BB18-94EBCBBE71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6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Volume conduction – electrical fields produced by the dipoles comprising local field potentials spreads through a conductive medium (brain), even if impeded by scalp, CSF, skin</a:t>
            </a:r>
          </a:p>
          <a:p>
            <a:r>
              <a:rPr lang="en-US" dirty="0"/>
              <a:t>Strength of electrical field depends 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strong current sink and source underlying change in LFP is</a:t>
            </a:r>
          </a:p>
          <a:p>
            <a:pPr marL="171450" indent="-171450">
              <a:buFontTx/>
              <a:buChar char="-"/>
            </a:pPr>
            <a:r>
              <a:rPr lang="en-US" dirty="0"/>
              <a:t>Alignment of dipoles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Synchrony of dipoles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Need multiple neurons in the same area of cortex to have synchronous changes in LFP and neurons  must be oriented correctly</a:t>
            </a:r>
          </a:p>
          <a:p>
            <a:pPr marL="0" lvl="0" indent="0">
              <a:buFontTx/>
              <a:buNone/>
            </a:pPr>
            <a:r>
              <a:rPr lang="en-US" dirty="0"/>
              <a:t>The activity of multiple neurons creates the LFP dipole, which is measured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C528-4783-48C1-BB18-94EBCBBE71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58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Implication of inverse problem - Infinite number of configurations of dipoles that could result in some recorded EEG activity</a:t>
            </a:r>
          </a:p>
          <a:p>
            <a:r>
              <a:rPr lang="en-US" dirty="0"/>
              <a:t>Discuss orientation of dipoles, fields</a:t>
            </a:r>
          </a:p>
          <a:p>
            <a:r>
              <a:rPr lang="en-US" dirty="0"/>
              <a:t>Can’t pick up all signals (not all are strong enough)</a:t>
            </a:r>
          </a:p>
          <a:p>
            <a:r>
              <a:rPr lang="en-US" dirty="0"/>
              <a:t>Determinants of inclusion in LFP: synchrony of firing of a large population of neurons and alignment of neurons (affects the location of the sink/source of the dipole) and alignment of dipoles (which can depend on other things)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C528-4783-48C1-BB18-94EBCBBE71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60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moving on, I’d like to clear up that patch clamping or voltage clamping is NOT an LFP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C528-4783-48C1-BB18-94EBCBBE71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85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C528-4783-48C1-BB18-94EBCBBE71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3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 10-20 system for clinical purposes </a:t>
            </a:r>
          </a:p>
          <a:p>
            <a:r>
              <a:rPr lang="en-US" dirty="0"/>
              <a:t>Nasion – bridge of nose</a:t>
            </a:r>
          </a:p>
          <a:p>
            <a:r>
              <a:rPr lang="en-US" dirty="0"/>
              <a:t>Inion – bony protrusion at back of head</a:t>
            </a:r>
          </a:p>
          <a:p>
            <a:r>
              <a:rPr lang="en-US" dirty="0"/>
              <a:t>Distance from tip of ears</a:t>
            </a:r>
          </a:p>
          <a:p>
            <a:r>
              <a:rPr lang="en-US" dirty="0" err="1"/>
              <a:t>Fp</a:t>
            </a:r>
            <a:r>
              <a:rPr lang="en-US" dirty="0"/>
              <a:t> is frontopolar</a:t>
            </a:r>
          </a:p>
          <a:p>
            <a:r>
              <a:rPr lang="en-US" dirty="0"/>
              <a:t>Need reference electrodes at mastoids or earlobes (finding electrically neutral site which doesn’t actually exist)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C528-4783-48C1-BB18-94EBCBBE71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2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https://www.slideshare.net/SudhakarMarella/eeg-artifacts-15175461 shows great examples of artifacts with detailed explanations for those interested</a:t>
            </a:r>
          </a:p>
          <a:p>
            <a:r>
              <a:rPr lang="en-US" dirty="0"/>
              <a:t>Line noise – random fluctuations of an electrical signal along a standard AC current, from electronics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C528-4783-48C1-BB18-94EBCBBE71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21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Occurs with smearing of electrolyte gel between two electrodes or by applying too much electrolyte gel creating a short circuit between electrodes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FC528-4783-48C1-BB18-94EBCBBE71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2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1B232-2E92-46E5-97A1-E6D629948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BAAAD-9316-461C-8A8C-C774EB6CD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92F91-9780-4E4D-9741-E910039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06A20-A5E6-4673-9EE1-0FC07EDA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784AF-FE13-4F3F-B68A-DB747AF2B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4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E6417-8C67-4C17-85B2-A0A589CA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E20FE-4AF5-4836-814D-8DBF218A1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1552E-BE44-4641-BAF5-E82A8B53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6F4F-A60E-4592-BF0E-C6CBCB6D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4F796-95D1-4474-AC46-D5E3BFB5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8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5618B6-E6B2-456C-AD2B-49B0700B9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FBFF6-6E5B-4A2F-B6BC-8916A3D54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71469-7A79-4A05-9796-5241F09C2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AD14-EE2F-4184-AB7C-09E25C2CB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AA986-3050-458C-AE27-159401CE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0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B0E4-CAEB-4160-A8B6-79185958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19DF7-D48A-4972-9750-E568B0F85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81C80-C966-413E-B9AF-435D37D5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ED13-3F47-43BD-B95B-6F1394551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BB897-475E-417A-A940-28E4CDAB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8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ABB7-4715-4134-90E4-F77E5D5D5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06D09-B75C-4EC7-9322-1F38A4621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4B9B-0427-4F59-998C-498EFC4D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659B4-E97F-4738-80FE-C5167DBD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41EF1-3195-4D1E-A92E-14D6C3BA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0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9620-A54B-4BB3-946B-F474EC3F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7A776-E824-4AD7-B13C-16635E612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AC88-A18F-4195-838C-FEB8E6133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0A193-2E21-45D5-9BEC-18A0D64C9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BDBE9-CE07-4AE7-9CD6-5A65FC560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965B9-0D07-4B20-8E93-440A0960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5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C0DE-E5B7-47D1-AC21-A6BF62640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0587A-349D-475B-9A42-440AEFE4F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D9F78-9165-438E-A886-6F5C107B0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23F165-021D-43CE-BE6F-5A747D45A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E9268-88C0-47D8-981F-11E2CEF37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19CD0-D5E0-4157-9312-C64B00F3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E46F8-7358-4BEB-8A35-1354D6121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99FA1-74AD-4A8F-8257-499AAC7E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9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6D22-3E9D-4C96-B24B-B757A180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30EAE-7344-4017-9B5E-8798B3AE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47BC3-CBD2-4DC1-8593-C481CEE4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C7E3F-2B8C-4477-9ECB-092C4431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9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453D6-4285-4647-B28B-1961E809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090A66-99B4-4720-BB1B-4856DB1B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59BD8-BA31-486B-A934-E12F8D0E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1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A7128-46E1-433E-97F0-7C110CB6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145A1-EC69-46E8-A681-69397F69E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1567B-39E3-4FC0-B5CD-82BF6B13E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5A898-5D44-4E83-8EE9-36213DB6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75498-362C-40A9-9396-22E77C14E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150AA-92C9-488F-AE32-232E490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AACDE-5E20-4FE7-AA45-A8661F05A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6B2242-BF52-444C-ABC4-F39A16519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430C2-3988-47BC-BDAF-EECF3D655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115CD-78BF-4EE1-A69E-5272C1CF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F3F62-238E-4C80-AAD9-3555E5FD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A7E55-1457-405B-BDDC-057141C4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5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684EF9-7E2A-4B5C-B0AC-CDBEB53C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062FF-DE26-41EB-B9C2-2B9ED0DE3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E9687-9919-449A-9729-C88953E301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838F6-5791-4547-836C-E7C48902AF66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205E-DA60-4CD5-BDC6-4C5064481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D5BA3-DFBE-4241-A248-83338E415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402CC-EBD5-479B-B06F-8C4D9C6E8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5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customXml" Target="../ink/ink5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0.png"/><Relationship Id="rId24" Type="http://schemas.openxmlformats.org/officeDocument/2006/relationships/customXml" Target="../ink/ink11.xml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10" Type="http://schemas.openxmlformats.org/officeDocument/2006/relationships/customXml" Target="../ink/ink4.xml"/><Relationship Id="rId19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1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paper stripe curves">
            <a:extLst>
              <a:ext uri="{FF2B5EF4-FFF2-40B4-BE49-F238E27FC236}">
                <a16:creationId xmlns:a16="http://schemas.microsoft.com/office/drawing/2014/main" id="{B846118B-1BB8-4BAD-95C9-19DCEF3E49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197" b="132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D921FC-821B-449C-9006-760ECCA45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rgbClr val="FFFFFF"/>
                </a:solidFill>
              </a:rPr>
              <a:t>Theory, Preprocessing, and Artifact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CB436-2596-4290-9259-322358F98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45312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Iowa </a:t>
            </a:r>
            <a:r>
              <a:rPr lang="en-US" sz="3600" b="1" dirty="0" err="1">
                <a:solidFill>
                  <a:srgbClr val="FFFFFF"/>
                </a:solidFill>
              </a:rPr>
              <a:t>BrainHack</a:t>
            </a:r>
            <a:endParaRPr lang="en-US" sz="3600" b="1" dirty="0">
              <a:solidFill>
                <a:srgbClr val="FFFFFF"/>
              </a:solidFill>
            </a:endParaRPr>
          </a:p>
          <a:p>
            <a:r>
              <a:rPr lang="en-US" sz="3600" b="1" dirty="0">
                <a:solidFill>
                  <a:srgbClr val="FFFFFF"/>
                </a:solidFill>
              </a:rPr>
              <a:t>2 July 2021</a:t>
            </a:r>
          </a:p>
        </p:txBody>
      </p:sp>
    </p:spTree>
    <p:extLst>
      <p:ext uri="{BB962C8B-B14F-4D97-AF65-F5344CB8AC3E}">
        <p14:creationId xmlns:p14="http://schemas.microsoft.com/office/powerpoint/2010/main" val="1318638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4069-9D58-496F-9926-244DA158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27975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0–20 system (EEG) - Wikipedia">
            <a:extLst>
              <a:ext uri="{FF2B5EF4-FFF2-40B4-BE49-F238E27FC236}">
                <a16:creationId xmlns:a16="http://schemas.microsoft.com/office/drawing/2014/main" id="{4F231D43-7DAE-4C26-BE9B-32CEDC49A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3403"/>
            <a:ext cx="6096000" cy="54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8AE0D29-D91E-43E7-B28F-8DA645D50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8168"/>
            <a:ext cx="6308999" cy="564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26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Table I from Analysis on Non-Linear Features of Electroencephalogram (EEG)  Signal for Neuromarketing Application | Semantic Scholar">
            <a:extLst>
              <a:ext uri="{FF2B5EF4-FFF2-40B4-BE49-F238E27FC236}">
                <a16:creationId xmlns:a16="http://schemas.microsoft.com/office/drawing/2014/main" id="{C5384F7D-5517-4158-AAF2-CB578DAF7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0" r="64131"/>
          <a:stretch/>
        </p:blipFill>
        <p:spPr bwMode="auto">
          <a:xfrm>
            <a:off x="1670160" y="173420"/>
            <a:ext cx="4557219" cy="65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able I from Analysis on Non-Linear Features of Electroencephalogram (EEG)  Signal for Neuromarketing Application | Semantic Scholar">
            <a:extLst>
              <a:ext uri="{FF2B5EF4-FFF2-40B4-BE49-F238E27FC236}">
                <a16:creationId xmlns:a16="http://schemas.microsoft.com/office/drawing/2014/main" id="{435F6772-B003-47C9-893E-E65AFA890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8" t="8209"/>
          <a:stretch/>
        </p:blipFill>
        <p:spPr bwMode="auto">
          <a:xfrm>
            <a:off x="6096000" y="327479"/>
            <a:ext cx="5016674" cy="63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5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6674-D70F-49F3-8FE7-58EA535B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Preproccessing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152D6-D768-4535-899C-7B57AA883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Preprocessing removes non-brain signals (aka, noise in the data)</a:t>
            </a:r>
          </a:p>
          <a:p>
            <a:r>
              <a:rPr lang="en-US" dirty="0"/>
              <a:t>EEG data contains artifacts</a:t>
            </a:r>
          </a:p>
          <a:p>
            <a:pPr lvl="1"/>
            <a:r>
              <a:rPr lang="en-US" dirty="0"/>
              <a:t>Physiological and non-physiological</a:t>
            </a:r>
          </a:p>
          <a:p>
            <a:pPr lvl="1"/>
            <a:r>
              <a:rPr lang="en-US" dirty="0"/>
              <a:t>Stereotypic and non-stereotypic</a:t>
            </a:r>
          </a:p>
          <a:p>
            <a:pPr lvl="2"/>
            <a:r>
              <a:rPr lang="en-US" dirty="0"/>
              <a:t>Type of artifact affects how the artifact is removed</a:t>
            </a:r>
          </a:p>
        </p:txBody>
      </p:sp>
    </p:spTree>
    <p:extLst>
      <p:ext uri="{BB962C8B-B14F-4D97-AF65-F5344CB8AC3E}">
        <p14:creationId xmlns:p14="http://schemas.microsoft.com/office/powerpoint/2010/main" val="1645184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3B51-4611-4709-9EB1-591F0EEA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Artifacts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4DE50-1CCA-431C-AE0E-FA2801821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Stereotypical Artifacts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E3B52-4310-4E51-8F50-D24592595C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Recurrent</a:t>
            </a:r>
          </a:p>
          <a:p>
            <a:r>
              <a:rPr lang="en-US" dirty="0"/>
              <a:t>Blinks</a:t>
            </a:r>
          </a:p>
          <a:p>
            <a:r>
              <a:rPr lang="en-US" dirty="0"/>
              <a:t>Saccades</a:t>
            </a:r>
          </a:p>
          <a:p>
            <a:r>
              <a:rPr lang="en-US" dirty="0"/>
              <a:t>Some electrode artifacts</a:t>
            </a:r>
          </a:p>
          <a:p>
            <a:r>
              <a:rPr lang="en-US" dirty="0"/>
              <a:t>Line noise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4A4BF0-6D37-41C2-8337-02B84DE96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Non-stereotypical Artifacts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4001F-7AAD-4AC6-995E-F76B2AAC3F2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/>
              <a:t>Intermittent</a:t>
            </a:r>
          </a:p>
          <a:p>
            <a:r>
              <a:rPr lang="en-US" dirty="0"/>
              <a:t>EMG artifacts</a:t>
            </a:r>
          </a:p>
          <a:p>
            <a:r>
              <a:rPr lang="en-US" dirty="0"/>
              <a:t>Sweat artifacts</a:t>
            </a:r>
          </a:p>
          <a:p>
            <a:r>
              <a:rPr lang="en-US" dirty="0"/>
              <a:t>Some electrode artifacts</a:t>
            </a:r>
          </a:p>
          <a:p>
            <a:r>
              <a:rPr lang="en-US" dirty="0"/>
              <a:t>Jaw clenching/chewing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F4479-469B-488D-A91F-26963F5D60D7}"/>
              </a:ext>
            </a:extLst>
          </p:cNvPr>
          <p:cNvSpPr/>
          <p:nvPr/>
        </p:nvSpPr>
        <p:spPr>
          <a:xfrm>
            <a:off x="6172200" y="2094614"/>
            <a:ext cx="3556591" cy="410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6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ED2B56-B122-43B8-83CB-5DD382AF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9" y="0"/>
            <a:ext cx="11179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6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851902-3521-4974-8FDF-F13DF37F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11" y="0"/>
            <a:ext cx="10678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0BB5E-876D-4D8F-9F6C-2041AA069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31" y="0"/>
            <a:ext cx="10156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9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7A52C-F367-4A2D-A8E0-5A3EF5BC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00" y="0"/>
            <a:ext cx="10773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4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96468-2B51-46DA-88CA-5009FD2E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20" y="0"/>
            <a:ext cx="10794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7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BC1F-E4E9-486A-905E-DC5D04ECD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-18848"/>
            <a:ext cx="10515600" cy="1325563"/>
          </a:xfrm>
        </p:spPr>
        <p:txBody>
          <a:bodyPr/>
          <a:lstStyle/>
          <a:p>
            <a:r>
              <a:rPr lang="en-US" dirty="0"/>
              <a:t>And that’s how the neuron do.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A27CA-591C-4C7D-9601-4ECF827DB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31"/>
          <a:stretch/>
        </p:blipFill>
        <p:spPr>
          <a:xfrm>
            <a:off x="7711489" y="144579"/>
            <a:ext cx="4201111" cy="99870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0CAC20-7F8B-45B5-A528-610D0CC28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81" y="1143287"/>
            <a:ext cx="10741309" cy="57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69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12DD4C-69AE-49F2-A4E8-CDCCB6191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3" y="0"/>
            <a:ext cx="10857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2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BA8A85-6A11-4CD0-B486-FC3F150D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85" y="0"/>
            <a:ext cx="10201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04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0C75A4-7A12-4C44-943B-75654370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6" y="0"/>
            <a:ext cx="10792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84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C2317-5677-421A-9FB8-4D6860F0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38" y="0"/>
            <a:ext cx="10124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49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0A9C4A-99FB-4239-9C4E-87DBBD35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89" y="0"/>
            <a:ext cx="11098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9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C386D2-9D14-4793-94E2-7DCE24A5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5" y="0"/>
            <a:ext cx="11032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67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F1C6E-06E2-4244-8E6C-780B427E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90" y="0"/>
            <a:ext cx="10100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61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ABAF-53BA-497A-A506-9A3C5FAB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Remove 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2B44-8786-4A27-82D6-1467FCAD0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Band pass filter </a:t>
            </a:r>
            <a:r>
              <a:rPr lang="en-US" dirty="0"/>
              <a:t>takes out electrical activity outside of the range of activity the brain makes</a:t>
            </a:r>
          </a:p>
          <a:p>
            <a:r>
              <a:rPr lang="en-US" dirty="0"/>
              <a:t>Visual identification and removal of non-stereotypic artifacts</a:t>
            </a:r>
          </a:p>
          <a:p>
            <a:r>
              <a:rPr lang="en-US" dirty="0"/>
              <a:t>Use independent component analysis (ICA) to find independent components that represent stereotypic artifacts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E810CC-7D2F-4824-A912-981DCDC4954A}"/>
              </a:ext>
            </a:extLst>
          </p:cNvPr>
          <p:cNvSpPr/>
          <p:nvPr/>
        </p:nvSpPr>
        <p:spPr>
          <a:xfrm>
            <a:off x="838200" y="1690688"/>
            <a:ext cx="10087303" cy="1557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2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is an Action Potential, Action Potential Chart, Membrane Potential |  Molecular devices">
            <a:extLst>
              <a:ext uri="{FF2B5EF4-FFF2-40B4-BE49-F238E27FC236}">
                <a16:creationId xmlns:a16="http://schemas.microsoft.com/office/drawing/2014/main" id="{0B52B499-646E-4DC5-91A5-0C344324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83" y="32771"/>
            <a:ext cx="7339834" cy="67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64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6E0E-9BEB-44D2-8D65-BB0D44A9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Local Field Potential (LFP)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E714-7054-4F34-AEE4-1D9A7591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are measuring</a:t>
            </a:r>
          </a:p>
          <a:p>
            <a:r>
              <a:rPr lang="en-US" dirty="0"/>
              <a:t>Extracellular sum of currents resulting from neuronal processes</a:t>
            </a:r>
          </a:p>
          <a:p>
            <a:r>
              <a:rPr lang="en-US" dirty="0"/>
              <a:t>Created mostly from excitatory/inhibitory extracellular currents </a:t>
            </a:r>
          </a:p>
          <a:p>
            <a:pPr lvl="1"/>
            <a:r>
              <a:rPr lang="en-US" dirty="0"/>
              <a:t>Any excitable membrane contributes </a:t>
            </a:r>
          </a:p>
        </p:txBody>
      </p:sp>
    </p:spTree>
    <p:extLst>
      <p:ext uri="{BB962C8B-B14F-4D97-AF65-F5344CB8AC3E}">
        <p14:creationId xmlns:p14="http://schemas.microsoft.com/office/powerpoint/2010/main" val="147237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31A1-6AF3-4265-92CE-6C8FA881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EEG measure?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ACBED-EE72-4614-AC7E-1AE55C337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“Dipolar electrical sum potentials of large swaths of simultaneous active (sub)cortical neurons oriented radially to the scalp.” – Dr. Jan Wessel, 2021</a:t>
            </a:r>
          </a:p>
          <a:p>
            <a:r>
              <a:rPr lang="en-US" dirty="0"/>
              <a:t>Electrical activity in the brain propagates via </a:t>
            </a:r>
            <a:r>
              <a:rPr lang="en-US" b="1" dirty="0"/>
              <a:t>volume conduction</a:t>
            </a:r>
            <a:r>
              <a:rPr lang="en-US" dirty="0"/>
              <a:t> </a:t>
            </a:r>
          </a:p>
          <a:p>
            <a:r>
              <a:rPr lang="en-US" dirty="0"/>
              <a:t>What other things, besides the activity of neurons, might scalp EEG pick up?</a:t>
            </a:r>
          </a:p>
          <a:p>
            <a:r>
              <a:rPr lang="en-US" dirty="0"/>
              <a:t>Inverse problem – at each electrode, you don’t know where in the brain the signal originates</a:t>
            </a:r>
          </a:p>
          <a:p>
            <a:pPr lvl="1"/>
            <a:r>
              <a:rPr lang="en-US" dirty="0"/>
              <a:t>Therefore, EEG has poor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22278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449C-B068-45A9-9814-859E4A56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08C55-D880-4913-8315-FF6390F6B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162" y="0"/>
            <a:ext cx="122216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6B6330-250E-454C-B35E-1E56A709EB85}"/>
              </a:ext>
            </a:extLst>
          </p:cNvPr>
          <p:cNvSpPr txBox="1"/>
          <p:nvPr/>
        </p:nvSpPr>
        <p:spPr>
          <a:xfrm>
            <a:off x="9593706" y="5534561"/>
            <a:ext cx="2248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Slide taken from Dr. Jan Wessel’s Neural Field Potentials course</a:t>
            </a:r>
          </a:p>
        </p:txBody>
      </p:sp>
    </p:spTree>
    <p:extLst>
      <p:ext uri="{BB962C8B-B14F-4D97-AF65-F5344CB8AC3E}">
        <p14:creationId xmlns:p14="http://schemas.microsoft.com/office/powerpoint/2010/main" val="129224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91D5-7163-426C-91F4-31D75890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Dipolar alignment depends on sulcal topography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85E26-E2D8-4127-B959-441E2575A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field</a:t>
            </a:r>
          </a:p>
          <a:p>
            <a:pPr lvl="1"/>
            <a:r>
              <a:rPr lang="en-US" dirty="0"/>
              <a:t>Often from pyramidal neurons</a:t>
            </a:r>
          </a:p>
          <a:p>
            <a:pPr lvl="1"/>
            <a:r>
              <a:rPr lang="en-US" dirty="0"/>
              <a:t>Large distance between source and sink</a:t>
            </a:r>
          </a:p>
          <a:p>
            <a:pPr lvl="1"/>
            <a:r>
              <a:rPr lang="en-US" dirty="0"/>
              <a:t>Stronger dipoles</a:t>
            </a:r>
          </a:p>
          <a:p>
            <a:r>
              <a:rPr lang="en-US" dirty="0"/>
              <a:t>Closed field</a:t>
            </a:r>
          </a:p>
          <a:p>
            <a:pPr lvl="1"/>
            <a:r>
              <a:rPr lang="en-US" dirty="0"/>
              <a:t>Often from thalamocortical cells</a:t>
            </a:r>
          </a:p>
          <a:p>
            <a:pPr lvl="1"/>
            <a:r>
              <a:rPr lang="en-US" dirty="0"/>
              <a:t>Simultaneous activation of dendrites, but in different directions</a:t>
            </a:r>
          </a:p>
          <a:p>
            <a:pPr lvl="1"/>
            <a:r>
              <a:rPr lang="en-US" dirty="0"/>
              <a:t>Weaker dipoles</a:t>
            </a:r>
          </a:p>
        </p:txBody>
      </p:sp>
    </p:spTree>
    <p:extLst>
      <p:ext uri="{BB962C8B-B14F-4D97-AF65-F5344CB8AC3E}">
        <p14:creationId xmlns:p14="http://schemas.microsoft.com/office/powerpoint/2010/main" val="343005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ulti-Scale Neural Sources of EEG: Genuine, Equivalent, and Representative.  A Tutorial Review | SpringerLink">
            <a:extLst>
              <a:ext uri="{FF2B5EF4-FFF2-40B4-BE49-F238E27FC236}">
                <a16:creationId xmlns:a16="http://schemas.microsoft.com/office/drawing/2014/main" id="{DD89A191-C65C-401D-BFCF-76B83B57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47" y="0"/>
            <a:ext cx="102347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0B39B1-9ACF-4757-83EC-E7538765EE06}"/>
              </a:ext>
            </a:extLst>
          </p:cNvPr>
          <p:cNvGrpSpPr/>
          <p:nvPr/>
        </p:nvGrpSpPr>
        <p:grpSpPr>
          <a:xfrm>
            <a:off x="5051970" y="5443200"/>
            <a:ext cx="2211840" cy="1222560"/>
            <a:chOff x="5051970" y="5443200"/>
            <a:chExt cx="2211840" cy="122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2DE31BC-CBEF-45A8-8E38-F558950BA545}"/>
                    </a:ext>
                  </a:extLst>
                </p14:cNvPr>
                <p14:cNvContentPartPr/>
                <p14:nvPr/>
              </p14:nvContentPartPr>
              <p14:xfrm>
                <a:off x="5051970" y="5443200"/>
                <a:ext cx="1747800" cy="1222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2DE31BC-CBEF-45A8-8E38-F558950BA5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15970" y="5407560"/>
                  <a:ext cx="1819440" cy="12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6DB6469-BF63-4ABC-9661-E72D1EFAACFE}"/>
                    </a:ext>
                  </a:extLst>
                </p14:cNvPr>
                <p14:cNvContentPartPr/>
                <p14:nvPr/>
              </p14:nvContentPartPr>
              <p14:xfrm>
                <a:off x="6803010" y="5924520"/>
                <a:ext cx="460800" cy="4410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6DB6469-BF63-4ABC-9661-E72D1EFAAC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67010" y="5888520"/>
                  <a:ext cx="532440" cy="51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DE828F-50AA-41A1-9765-3D6E65375FA2}"/>
                  </a:ext>
                </a:extLst>
              </p14:cNvPr>
              <p14:cNvContentPartPr/>
              <p14:nvPr/>
            </p14:nvContentPartPr>
            <p14:xfrm>
              <a:off x="2529810" y="5538960"/>
              <a:ext cx="2504520" cy="1094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DE828F-50AA-41A1-9765-3D6E65375F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3810" y="5503320"/>
                <a:ext cx="2576160" cy="11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C98849E-B52D-4643-81E3-8C83DF42BBCE}"/>
                  </a:ext>
                </a:extLst>
              </p14:cNvPr>
              <p14:cNvContentPartPr/>
              <p14:nvPr/>
            </p14:nvContentPartPr>
            <p14:xfrm>
              <a:off x="4029210" y="471924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C98849E-B52D-4643-81E3-8C83DF42BB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93570" y="46832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D7E9CF-C55A-4773-9CFD-1645BAB04F65}"/>
                  </a:ext>
                </a:extLst>
              </p14:cNvPr>
              <p14:cNvContentPartPr/>
              <p14:nvPr/>
            </p14:nvContentPartPr>
            <p14:xfrm>
              <a:off x="2375010" y="4548600"/>
              <a:ext cx="5038560" cy="1104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D7E9CF-C55A-4773-9CFD-1645BAB04F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39370" y="4512960"/>
                <a:ext cx="5110200" cy="11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11983BB-6A2D-4D03-B79D-55EAC385C96D}"/>
              </a:ext>
            </a:extLst>
          </p:cNvPr>
          <p:cNvGrpSpPr/>
          <p:nvPr/>
        </p:nvGrpSpPr>
        <p:grpSpPr>
          <a:xfrm>
            <a:off x="22410" y="135000"/>
            <a:ext cx="761400" cy="696240"/>
            <a:chOff x="22410" y="135000"/>
            <a:chExt cx="761400" cy="69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B7CACCD-00E6-4835-B339-782785E28E86}"/>
                    </a:ext>
                  </a:extLst>
                </p14:cNvPr>
                <p14:cNvContentPartPr/>
                <p14:nvPr/>
              </p14:nvContentPartPr>
              <p14:xfrm>
                <a:off x="411930" y="343080"/>
                <a:ext cx="38520" cy="352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B7CACCD-00E6-4835-B339-782785E28E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290" y="307440"/>
                  <a:ext cx="110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323CF9-2071-4F1D-9C06-D84B05916C49}"/>
                    </a:ext>
                  </a:extLst>
                </p14:cNvPr>
                <p14:cNvContentPartPr/>
                <p14:nvPr/>
              </p14:nvContentPartPr>
              <p14:xfrm>
                <a:off x="298530" y="427680"/>
                <a:ext cx="272880" cy="55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323CF9-2071-4F1D-9C06-D84B05916C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890" y="392040"/>
                  <a:ext cx="344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5527235-EEC2-48B4-B8AC-97B92AF2B95D}"/>
                    </a:ext>
                  </a:extLst>
                </p14:cNvPr>
                <p14:cNvContentPartPr/>
                <p14:nvPr/>
              </p14:nvContentPartPr>
              <p14:xfrm>
                <a:off x="603810" y="227160"/>
                <a:ext cx="180000" cy="474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5527235-EEC2-48B4-B8AC-97B92AF2B9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8170" y="191160"/>
                  <a:ext cx="2516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9254E3-D43A-43B5-A1E5-56766D2F8907}"/>
                    </a:ext>
                  </a:extLst>
                </p14:cNvPr>
                <p14:cNvContentPartPr/>
                <p14:nvPr/>
              </p14:nvContentPartPr>
              <p14:xfrm>
                <a:off x="22410" y="135000"/>
                <a:ext cx="271080" cy="696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9254E3-D43A-43B5-A1E5-56766D2F89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-13230" y="99000"/>
                  <a:ext cx="342720" cy="76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A1E0F9-BFB7-4283-A715-1FD8F317780C}"/>
              </a:ext>
            </a:extLst>
          </p:cNvPr>
          <p:cNvGrpSpPr/>
          <p:nvPr/>
        </p:nvGrpSpPr>
        <p:grpSpPr>
          <a:xfrm>
            <a:off x="115650" y="872640"/>
            <a:ext cx="780120" cy="663480"/>
            <a:chOff x="115650" y="872640"/>
            <a:chExt cx="780120" cy="66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0835383-CF89-446A-BB7F-12D5711FFCF6}"/>
                    </a:ext>
                  </a:extLst>
                </p14:cNvPr>
                <p14:cNvContentPartPr/>
                <p14:nvPr/>
              </p14:nvContentPartPr>
              <p14:xfrm>
                <a:off x="336690" y="1204560"/>
                <a:ext cx="262440" cy="64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0835383-CF89-446A-BB7F-12D5711FFC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050" y="1168560"/>
                  <a:ext cx="334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27F18F7-3BB2-4E80-8DA5-AAD51A7E9EC7}"/>
                    </a:ext>
                  </a:extLst>
                </p14:cNvPr>
                <p14:cNvContentPartPr/>
                <p14:nvPr/>
              </p14:nvContentPartPr>
              <p14:xfrm>
                <a:off x="666450" y="872640"/>
                <a:ext cx="229320" cy="537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27F18F7-3BB2-4E80-8DA5-AAD51A7E9E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0810" y="836640"/>
                  <a:ext cx="30096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49BB21A-02CE-413E-8C9A-4F30C2E20948}"/>
                    </a:ext>
                  </a:extLst>
                </p14:cNvPr>
                <p14:cNvContentPartPr/>
                <p14:nvPr/>
              </p14:nvContentPartPr>
              <p14:xfrm>
                <a:off x="115650" y="972000"/>
                <a:ext cx="210960" cy="564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49BB21A-02CE-413E-8C9A-4F30C2E2094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010" y="936000"/>
                  <a:ext cx="282600" cy="635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643CEC6-762A-4FBE-9AD8-F1E0DA5A7CE8}"/>
              </a:ext>
            </a:extLst>
          </p:cNvPr>
          <p:cNvSpPr txBox="1"/>
          <p:nvPr/>
        </p:nvSpPr>
        <p:spPr>
          <a:xfrm>
            <a:off x="9972958" y="6006090"/>
            <a:ext cx="2573284" cy="72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(Nunez, Nunez, &amp; Srinivasan; 2019)</a:t>
            </a:r>
          </a:p>
        </p:txBody>
      </p:sp>
    </p:spTree>
    <p:extLst>
      <p:ext uri="{BB962C8B-B14F-4D97-AF65-F5344CB8AC3E}">
        <p14:creationId xmlns:p14="http://schemas.microsoft.com/office/powerpoint/2010/main" val="44114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1A9B-8C9E-4F50-85C8-88C2BF55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does this have to do with matrix manipulation??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6E4A9-875F-4A2A-8DDF-7A7463336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EEG data is stored in matrices </a:t>
            </a:r>
          </a:p>
          <a:p>
            <a:pPr lvl="1"/>
            <a:r>
              <a:rPr lang="en-US" dirty="0"/>
              <a:t>Channels are rows and sampling points are columns</a:t>
            </a:r>
          </a:p>
          <a:p>
            <a:pPr lvl="1"/>
            <a:r>
              <a:rPr lang="en-US" dirty="0"/>
              <a:t>Typically, 64 rows X LOTS of columns</a:t>
            </a:r>
          </a:p>
          <a:p>
            <a:r>
              <a:rPr lang="en-US" dirty="0"/>
              <a:t>Channel location data are stored in a cell array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D9E49B-04E3-471E-8EA6-F3D3D4A78300}"/>
                  </a:ext>
                </a:extLst>
              </p14:cNvPr>
              <p14:cNvContentPartPr/>
              <p14:nvPr/>
            </p14:nvContentPartPr>
            <p14:xfrm>
              <a:off x="3457374" y="955668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D9E49B-04E3-471E-8EA6-F3D3D4A783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9734" y="848028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99E714-6D16-4153-9076-794AC2B5B9DF}"/>
                  </a:ext>
                </a:extLst>
              </p14:cNvPr>
              <p14:cNvContentPartPr/>
              <p14:nvPr/>
            </p14:nvContentPartPr>
            <p14:xfrm>
              <a:off x="3215454" y="1061148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99E714-6D16-4153-9076-794AC2B5B9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7814" y="953508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60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2866</TotalTime>
  <Words>880</Words>
  <Application>Microsoft Office PowerPoint</Application>
  <PresentationFormat>Widescreen</PresentationFormat>
  <Paragraphs>103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Theory, Preprocessing, and Artifact Identification</vt:lpstr>
      <vt:lpstr>And that’s how the neuron do.</vt:lpstr>
      <vt:lpstr>PowerPoint Presentation</vt:lpstr>
      <vt:lpstr>The Local Field Potential (LFP)</vt:lpstr>
      <vt:lpstr>What does EEG measure?</vt:lpstr>
      <vt:lpstr>PowerPoint Presentation</vt:lpstr>
      <vt:lpstr>Dipolar alignment depends on sulcal topography</vt:lpstr>
      <vt:lpstr>PowerPoint Presentation</vt:lpstr>
      <vt:lpstr>What the heck does this have to do with matrix manipulation??</vt:lpstr>
      <vt:lpstr>Data Preprocessing</vt:lpstr>
      <vt:lpstr>PowerPoint Presentation</vt:lpstr>
      <vt:lpstr>PowerPoint Presentation</vt:lpstr>
      <vt:lpstr>Preproccessing</vt:lpstr>
      <vt:lpstr>Categories of Artifacts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Remove Artifacts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Jax Skye</dc:creator>
  <cp:lastModifiedBy>Jax Skye</cp:lastModifiedBy>
  <cp:revision>31</cp:revision>
  <dcterms:created xsi:type="dcterms:W3CDTF">2021-06-30T21:28:12Z</dcterms:created>
  <dcterms:modified xsi:type="dcterms:W3CDTF">2021-07-02T21:14:31Z</dcterms:modified>
</cp:coreProperties>
</file>